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7"/>
  </p:notesMasterIdLst>
  <p:sldIdLst>
    <p:sldId id="278" r:id="rId2"/>
    <p:sldId id="279" r:id="rId3"/>
    <p:sldId id="280" r:id="rId4"/>
    <p:sldId id="281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2192000" cy="6858000"/>
  <p:notesSz cx="6858000" cy="9144000"/>
  <p:embeddedFontLst>
    <p:embeddedFont>
      <p:font typeface="Play" pitchFamily="2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229193-9201-416B-B51A-756F7200C228}">
  <a:tblStyle styleId="{E2229193-9201-416B-B51A-756F7200C2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88"/>
    <p:restoredTop sz="83026" autoAdjust="0"/>
  </p:normalViewPr>
  <p:slideViewPr>
    <p:cSldViewPr snapToGrid="0">
      <p:cViewPr varScale="1">
        <p:scale>
          <a:sx n="62" d="100"/>
          <a:sy n="62" d="100"/>
        </p:scale>
        <p:origin x="216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in-depth on the output of the –la command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Ls – command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-la – arguments / flags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Total 32 – number of blocks used by this tree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column - dir/file, owner, group, others permissions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Second column – number of hardlinks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Third column – owner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Fourth column – group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Fifth column – space taken by file (metadata for directories)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Sixth(ish) columns – last modified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 column – file/directory name</a:t>
            </a:r>
            <a:endParaRPr/>
          </a:p>
        </p:txBody>
      </p:sp>
      <p:sp>
        <p:nvSpPr>
          <p:cNvPr id="156" name="Google Shape;15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 These commands are destructive in that there is no going back. If you delete a file it is gone. If you overwrite a file, that file is gone.</a:t>
            </a:r>
            <a:endParaRPr/>
          </a:p>
        </p:txBody>
      </p:sp>
      <p:sp>
        <p:nvSpPr>
          <p:cNvPr id="183" name="Google Shape;18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30000"/>
              <a:t>1</a:t>
            </a:r>
            <a:r>
              <a:rPr lang="en-US"/>
              <a:t>https://www.markdownguide.org/getting-started/</a:t>
            </a:r>
            <a:endParaRPr/>
          </a:p>
        </p:txBody>
      </p:sp>
      <p:sp>
        <p:nvSpPr>
          <p:cNvPr id="99" name="Google Shape;9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067912e4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7067912e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067912e40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37067912e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30000" dirty="0"/>
              <a:t>1 </a:t>
            </a:r>
            <a:r>
              <a:rPr lang="en-US" dirty="0"/>
              <a:t>https://git.kernel.org/pub/scm/linux/kernel/git/torvalds/linux.git/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30000" dirty="0"/>
              <a:t>2 </a:t>
            </a:r>
            <a:r>
              <a:rPr lang="en-US" dirty="0"/>
              <a:t>https://en.wikipedia.org/wiki/Linux_distribution#Widely_used_GNU-based_or_GNU-compatible_distributions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30000" dirty="0"/>
              <a:t>3 </a:t>
            </a:r>
            <a:r>
              <a:rPr lang="en-US" dirty="0"/>
              <a:t>https://github.com/corollari/linusrants</a:t>
            </a:r>
            <a:endParaRPr dirty="0"/>
          </a:p>
        </p:txBody>
      </p:sp>
      <p:sp>
        <p:nvSpPr>
          <p:cNvPr id="125" name="Google Shape;12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39F9F092-1A2E-3BC5-0D99-EE4B132543F8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D3DAC6A-DFDF-B313-4DB4-FA56B489F42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FC933DC4-3663-15AC-8A64-D7573EE2EC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7688" y="5133530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1FE393D1-D968-8D71-45F7-5B4A7CEF5C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7688" y="4952738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DF69BC8A-AD59-63A3-64A2-27F7496859F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7688" y="5314322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CUI Category: </a:t>
            </a:r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EDE4793B-EE3D-A719-6990-5D9F67CBAF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7688" y="5495114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Distribution Statement: </a:t>
            </a:r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A24EE18E-6DA7-CB84-1F21-8DF1C74823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7688" y="5675906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POC: </a:t>
            </a:r>
          </a:p>
        </p:txBody>
      </p:sp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AAEE65B4-7FC0-51E0-61A9-DA039122F2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981200" y="5133530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0">
            <a:extLst>
              <a:ext uri="{FF2B5EF4-FFF2-40B4-BE49-F238E27FC236}">
                <a16:creationId xmlns:a16="http://schemas.microsoft.com/office/drawing/2014/main" id="{6483CD3B-2F61-38F8-2851-B10539781BD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981200" y="4952738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F72C11EB-F1A8-B896-9775-C7ADA2F8325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81200" y="5314322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0">
            <a:extLst>
              <a:ext uri="{FF2B5EF4-FFF2-40B4-BE49-F238E27FC236}">
                <a16:creationId xmlns:a16="http://schemas.microsoft.com/office/drawing/2014/main" id="{4BF91907-2C5A-9E08-110C-64B850CA648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81200" y="5495114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0">
            <a:extLst>
              <a:ext uri="{FF2B5EF4-FFF2-40B4-BE49-F238E27FC236}">
                <a16:creationId xmlns:a16="http://schemas.microsoft.com/office/drawing/2014/main" id="{0F5C0BB3-E700-E0BE-1E5D-F32BFF0DB73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981200" y="5675906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U.S. Army" descr="U.S. Army">
            <a:extLst>
              <a:ext uri="{FF2B5EF4-FFF2-40B4-BE49-F238E27FC236}">
                <a16:creationId xmlns:a16="http://schemas.microsoft.com/office/drawing/2014/main" id="{8765D769-2E19-A1D0-70F0-660B5118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244899" y="112631"/>
            <a:ext cx="3246120" cy="1225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67708F-A6ED-2C67-AAB2-F57AAA10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0D2A18CE-EA59-FCDB-5CF9-72169831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8218" y="1974220"/>
            <a:ext cx="7173381" cy="2377440"/>
            <a:chOff x="411163" y="2240280"/>
            <a:chExt cx="6446837" cy="2377440"/>
          </a:xfrm>
        </p:grpSpPr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453FC9A3-D341-95FE-49D0-507EC6546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11163" y="2240280"/>
              <a:ext cx="6446837" cy="2377440"/>
            </a:xfrm>
            <a:prstGeom prst="rect">
              <a:avLst/>
            </a:prstGeom>
            <a:noFill/>
            <a:ln w="19050" cap="flat">
              <a:solidFill>
                <a:srgbClr val="FFCC01"/>
              </a:solidFill>
              <a:miter lim="800000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  <p:cxnSp>
          <p:nvCxnSpPr>
            <p:cNvPr id="18" name="Line">
              <a:extLst>
                <a:ext uri="{FF2B5EF4-FFF2-40B4-BE49-F238E27FC236}">
                  <a16:creationId xmlns:a16="http://schemas.microsoft.com/office/drawing/2014/main" id="{2A030869-4AC4-CE94-F004-03103C4D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1163" y="3931920"/>
              <a:ext cx="6446837" cy="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cxnSp>
          <p:nvCxnSpPr>
            <p:cNvPr id="19" name="Line">
              <a:extLst>
                <a:ext uri="{FF2B5EF4-FFF2-40B4-BE49-F238E27FC236}">
                  <a16:creationId xmlns:a16="http://schemas.microsoft.com/office/drawing/2014/main" id="{5AB8E5F3-02DC-C870-FF70-6B7F087F4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74795" y="3931920"/>
              <a:ext cx="0" cy="68580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0A3716E9-1A78-32FC-3DC4-30F6003738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2202820"/>
            <a:ext cx="6429375" cy="132588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3600"/>
            </a:lvl1pPr>
          </a:lstStyle>
          <a:p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PRESENTATION TITLE</a:t>
            </a:r>
            <a:b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PRESENTATION TITLE</a:t>
            </a:r>
            <a:b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CC01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THREE LINES MAX</a:t>
            </a:r>
            <a:endParaRPr lang="en-US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9BBCBD69-970D-2A8D-E951-CFBC732DBC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784732"/>
            <a:ext cx="3565524" cy="457200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9pPr>
          </a:lstStyle>
          <a:p>
            <a:r>
              <a:rPr lang="en-US"/>
              <a:t>[Presentation subtitle/description]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45FCD4C-F9C5-DECB-5274-6DEC95A50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2079" y="3784732"/>
            <a:ext cx="2131695" cy="4572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[00 Month 0000]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D24ED-E5F8-CA86-25F1-78110A690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5F51F9D9-5896-27C6-545B-841C41CB7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</p:spTree>
    <p:extLst>
      <p:ext uri="{BB962C8B-B14F-4D97-AF65-F5344CB8AC3E}">
        <p14:creationId xmlns:p14="http://schemas.microsoft.com/office/powerpoint/2010/main" val="2104221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Number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D6FD270-DB0B-36F0-B138-75209607E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E669241-96AF-C7FA-0BE4-6592ABD258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6C2643F-F661-8B8E-E36F-1F135C6F65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5717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 Numbers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EEBA188-82A1-2FC4-842F-8120003B65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Line">
            <a:extLst>
              <a:ext uri="{FF2B5EF4-FFF2-40B4-BE49-F238E27FC236}">
                <a16:creationId xmlns:a16="http://schemas.microsoft.com/office/drawing/2014/main" id="{1A90E933-723C-D9CC-B7AB-3043EDAB6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864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8" name="TextBox">
            <a:extLst>
              <a:ext uri="{FF2B5EF4-FFF2-40B4-BE49-F238E27FC236}">
                <a16:creationId xmlns:a16="http://schemas.microsoft.com/office/drawing/2014/main" id="{8E3B414F-BCCF-E0E0-A5B7-9D21FED7A614}"/>
              </a:ext>
            </a:extLst>
          </p:cNvPr>
          <p:cNvSpPr txBox="1"/>
          <p:nvPr/>
        </p:nvSpPr>
        <p:spPr>
          <a:xfrm>
            <a:off x="54864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05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731522F-82BF-A739-FBD5-84B13AFCBF1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4864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9" name="Line">
            <a:extLst>
              <a:ext uri="{FF2B5EF4-FFF2-40B4-BE49-F238E27FC236}">
                <a16:creationId xmlns:a16="http://schemas.microsoft.com/office/drawing/2014/main" id="{B07AB9A6-54AF-4DC6-E298-2E576695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1376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0" name="TextBox">
            <a:extLst>
              <a:ext uri="{FF2B5EF4-FFF2-40B4-BE49-F238E27FC236}">
                <a16:creationId xmlns:a16="http://schemas.microsoft.com/office/drawing/2014/main" id="{E79A49CF-30B2-91DC-6BCA-2A41DD4CBF09}"/>
              </a:ext>
            </a:extLst>
          </p:cNvPr>
          <p:cNvSpPr txBox="1"/>
          <p:nvPr/>
        </p:nvSpPr>
        <p:spPr>
          <a:xfrm>
            <a:off x="341376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06</a:t>
            </a: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5FE6691B-ACEF-8803-7DC3-70B52F89990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41376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1" name="Line">
            <a:extLst>
              <a:ext uri="{FF2B5EF4-FFF2-40B4-BE49-F238E27FC236}">
                <a16:creationId xmlns:a16="http://schemas.microsoft.com/office/drawing/2014/main" id="{DE9CD609-8A04-24B8-B562-11703E18D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7888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2" name="TextBox">
            <a:extLst>
              <a:ext uri="{FF2B5EF4-FFF2-40B4-BE49-F238E27FC236}">
                <a16:creationId xmlns:a16="http://schemas.microsoft.com/office/drawing/2014/main" id="{7C5E0031-266F-D418-0BAB-9BD3C4F1EC3F}"/>
              </a:ext>
            </a:extLst>
          </p:cNvPr>
          <p:cNvSpPr txBox="1"/>
          <p:nvPr/>
        </p:nvSpPr>
        <p:spPr>
          <a:xfrm>
            <a:off x="627888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07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772BE48E-72DE-7245-BBDA-BF3FEC69BED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7888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Line">
            <a:extLst>
              <a:ext uri="{FF2B5EF4-FFF2-40B4-BE49-F238E27FC236}">
                <a16:creationId xmlns:a16="http://schemas.microsoft.com/office/drawing/2014/main" id="{51FB53C0-6EA8-D891-85A3-23EE83EAD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4400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4" name="TextBox">
            <a:extLst>
              <a:ext uri="{FF2B5EF4-FFF2-40B4-BE49-F238E27FC236}">
                <a16:creationId xmlns:a16="http://schemas.microsoft.com/office/drawing/2014/main" id="{6BF9F70B-8D8A-3E73-E423-909DA6A75EB4}"/>
              </a:ext>
            </a:extLst>
          </p:cNvPr>
          <p:cNvSpPr txBox="1"/>
          <p:nvPr/>
        </p:nvSpPr>
        <p:spPr>
          <a:xfrm>
            <a:off x="914400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08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EA060839-AF98-8040-7AE9-8F0D7E00C13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6E3723B8-B265-6943-67A5-DF3F0D5EC1C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8D4AF177-759A-A93C-2097-C2C22D9368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FEDB97C0-F514-9C55-3E16-9FC0105AE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06597B-21CB-E031-D41A-B15442D12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419FAE-92B3-3B6A-EDE9-C7A373F39B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98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3888">
          <p15:clr>
            <a:srgbClr val="A4A3A4"/>
          </p15:clr>
        </p15:guide>
        <p15:guide id="2" orient="horz" pos="1008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 Number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63F0940-E33E-9D7F-C52B-16CFD0545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Line">
            <a:extLst>
              <a:ext uri="{FF2B5EF4-FFF2-40B4-BE49-F238E27FC236}">
                <a16:creationId xmlns:a16="http://schemas.microsoft.com/office/drawing/2014/main" id="{1A90E933-723C-D9CC-B7AB-3043EDAB6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864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8" name="TextBox">
            <a:extLst>
              <a:ext uri="{FF2B5EF4-FFF2-40B4-BE49-F238E27FC236}">
                <a16:creationId xmlns:a16="http://schemas.microsoft.com/office/drawing/2014/main" id="{8E3B414F-BCCF-E0E0-A5B7-9D21FED7A614}"/>
              </a:ext>
            </a:extLst>
          </p:cNvPr>
          <p:cNvSpPr txBox="1"/>
          <p:nvPr/>
        </p:nvSpPr>
        <p:spPr>
          <a:xfrm>
            <a:off x="54864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05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731522F-82BF-A739-FBD5-84B13AFCBF1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4864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9" name="Line">
            <a:extLst>
              <a:ext uri="{FF2B5EF4-FFF2-40B4-BE49-F238E27FC236}">
                <a16:creationId xmlns:a16="http://schemas.microsoft.com/office/drawing/2014/main" id="{B07AB9A6-54AF-4DC6-E298-2E576695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1376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0" name="TextBox">
            <a:extLst>
              <a:ext uri="{FF2B5EF4-FFF2-40B4-BE49-F238E27FC236}">
                <a16:creationId xmlns:a16="http://schemas.microsoft.com/office/drawing/2014/main" id="{E79A49CF-30B2-91DC-6BCA-2A41DD4CBF09}"/>
              </a:ext>
            </a:extLst>
          </p:cNvPr>
          <p:cNvSpPr txBox="1"/>
          <p:nvPr/>
        </p:nvSpPr>
        <p:spPr>
          <a:xfrm>
            <a:off x="341376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06</a:t>
            </a: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5FE6691B-ACEF-8803-7DC3-70B52F89990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41376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1" name="Line">
            <a:extLst>
              <a:ext uri="{FF2B5EF4-FFF2-40B4-BE49-F238E27FC236}">
                <a16:creationId xmlns:a16="http://schemas.microsoft.com/office/drawing/2014/main" id="{DE9CD609-8A04-24B8-B562-11703E18D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7888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2" name="TextBox">
            <a:extLst>
              <a:ext uri="{FF2B5EF4-FFF2-40B4-BE49-F238E27FC236}">
                <a16:creationId xmlns:a16="http://schemas.microsoft.com/office/drawing/2014/main" id="{7C5E0031-266F-D418-0BAB-9BD3C4F1EC3F}"/>
              </a:ext>
            </a:extLst>
          </p:cNvPr>
          <p:cNvSpPr txBox="1"/>
          <p:nvPr/>
        </p:nvSpPr>
        <p:spPr>
          <a:xfrm>
            <a:off x="627888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07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772BE48E-72DE-7245-BBDA-BF3FEC69BED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7888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Line">
            <a:extLst>
              <a:ext uri="{FF2B5EF4-FFF2-40B4-BE49-F238E27FC236}">
                <a16:creationId xmlns:a16="http://schemas.microsoft.com/office/drawing/2014/main" id="{51FB53C0-6EA8-D891-85A3-23EE83EAD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4400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4" name="TextBox">
            <a:extLst>
              <a:ext uri="{FF2B5EF4-FFF2-40B4-BE49-F238E27FC236}">
                <a16:creationId xmlns:a16="http://schemas.microsoft.com/office/drawing/2014/main" id="{6BF9F70B-8D8A-3E73-E423-909DA6A75EB4}"/>
              </a:ext>
            </a:extLst>
          </p:cNvPr>
          <p:cNvSpPr txBox="1"/>
          <p:nvPr/>
        </p:nvSpPr>
        <p:spPr>
          <a:xfrm>
            <a:off x="914400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08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EA060839-AF98-8040-7AE9-8F0D7E00C13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4C43927A-9072-62B2-E6B6-C90CC98BD4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7C0BB974-2130-F29B-EFD0-42CC605602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5510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0F3CE13-290E-12C4-BDCA-17CB5BAFF7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8600"/>
            <a:ext cx="12192000" cy="640080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F67DC4-909F-6BF0-DB86-8675E2571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F3D174-1921-7F28-5394-750C376C77F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D6737-D835-6484-7A3F-BAD2D784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09A03-7F71-C11F-C219-9F32BF2D5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1354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5364480" cy="914400"/>
          </a:xfrm>
        </p:spPr>
        <p:txBody>
          <a:bodyPr/>
          <a:lstStyle>
            <a:lvl1pPr>
              <a:defRPr sz="2800" b="1" cap="none" baseline="0"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39" y="1600200"/>
            <a:ext cx="536448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EDA6D-3B28-23A1-C2EE-BBB7617D7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31B70-C8F2-D686-C30C-B4651FF0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D1DFBC2-C4E8-E691-E48C-B8D2CF49CD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8037" y="1076324"/>
            <a:ext cx="5365748" cy="5095875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0280337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D455EB0-A36D-4986-9393-AA1D5CE6C0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411480"/>
            <a:ext cx="11094720" cy="310896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3794760"/>
            <a:ext cx="5364480" cy="914400"/>
          </a:xfrm>
        </p:spPr>
        <p:txBody>
          <a:bodyPr/>
          <a:lstStyle>
            <a:lvl1pPr>
              <a:defRPr sz="2800" b="1" cap="none" baseline="0"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sz="half" idx="1"/>
          </p:nvPr>
        </p:nvSpPr>
        <p:spPr>
          <a:xfrm>
            <a:off x="6278879" y="3794760"/>
            <a:ext cx="5364480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39DE7-660B-3FA9-966D-AB1D9EF6AC8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63529-A3F2-C0F4-1A5C-AAFFF34D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5005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39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2218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4C4A4C8-609A-5582-34D3-DD47E15FD2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1600200"/>
            <a:ext cx="5364480" cy="228600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E500155-914F-3AB3-C892-09CE75C54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7" y="4114800"/>
            <a:ext cx="5364480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sz="half" idx="1"/>
          </p:nvPr>
        </p:nvSpPr>
        <p:spPr>
          <a:xfrm>
            <a:off x="548639" y="4526280"/>
            <a:ext cx="5364480" cy="164592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3A5FBE-3D66-4376-9A16-FE11155BA5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8879" y="1600200"/>
            <a:ext cx="5364480" cy="228600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5289C6-6376-08BD-CF12-DE93A92EFB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8879" y="4114800"/>
            <a:ext cx="5364480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half" idx="2"/>
          </p:nvPr>
        </p:nvSpPr>
        <p:spPr>
          <a:xfrm>
            <a:off x="6278879" y="4526280"/>
            <a:ext cx="5364480" cy="164592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09248A-8803-C0D0-F841-DA0B643CD6D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E501E26-5E18-9AC3-2607-A695FA23E6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7824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2592">
          <p15:clr>
            <a:srgbClr val="A4A3A4"/>
          </p15:clr>
        </p15:guide>
        <p15:guide id="4" orient="horz" pos="2448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4C4A4C8-609A-5582-34D3-DD47E15FD2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1600200"/>
            <a:ext cx="3450336" cy="16916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E500155-914F-3AB3-C892-09CE75C54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7" y="3520440"/>
            <a:ext cx="3450336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sz="half" idx="1"/>
          </p:nvPr>
        </p:nvSpPr>
        <p:spPr>
          <a:xfrm>
            <a:off x="548639" y="3931920"/>
            <a:ext cx="3450336" cy="224028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3A5FBE-3D66-4376-9A16-FE11155BA5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70831" y="1600200"/>
            <a:ext cx="3450336" cy="16916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5289C6-6376-08BD-CF12-DE93A92EFB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0831" y="3520440"/>
            <a:ext cx="3450336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half" idx="2"/>
          </p:nvPr>
        </p:nvSpPr>
        <p:spPr>
          <a:xfrm>
            <a:off x="4370831" y="3931920"/>
            <a:ext cx="3450336" cy="224028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F1293E6-42E9-E8B5-FFA8-86FB82D486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3" y="1600200"/>
            <a:ext cx="3450336" cy="16916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A0087B1-BE04-FAAE-807C-18D539A585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3023" y="3520440"/>
            <a:ext cx="3450336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A4D43E8-8B9E-0180-3592-10B667D09516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193023" y="3931920"/>
            <a:ext cx="3450336" cy="224028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CC41EC7-A74C-7FAC-CAAF-B45134A90C1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DCE38A9-CABF-9588-DDD8-93DD198F7EC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4949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2218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07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4C4A4C8-609A-5582-34D3-DD47E15FD2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1" y="1600200"/>
            <a:ext cx="2499359" cy="12344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E500155-914F-3AB3-C892-09CE75C54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9" y="3063240"/>
            <a:ext cx="2499359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/>
            </a:lvl1pPr>
            <a:lvl2pPr marL="0" indent="0">
              <a:spcBef>
                <a:spcPts val="0"/>
              </a:spcBef>
              <a:buFontTx/>
              <a:buNone/>
              <a:defRPr sz="1600" b="1"/>
            </a:lvl2pPr>
            <a:lvl3pPr marL="0" indent="0">
              <a:spcBef>
                <a:spcPts val="0"/>
              </a:spcBef>
              <a:buFontTx/>
              <a:buNone/>
              <a:defRPr sz="1600" b="1"/>
            </a:lvl3pPr>
            <a:lvl4pPr marL="0" indent="0">
              <a:spcBef>
                <a:spcPts val="0"/>
              </a:spcBef>
              <a:buFontTx/>
              <a:buNone/>
              <a:defRPr sz="1600" b="1"/>
            </a:lvl4pPr>
            <a:lvl5pPr marL="0" indent="0">
              <a:spcBef>
                <a:spcPts val="0"/>
              </a:spcBef>
              <a:buFontTx/>
              <a:buNone/>
              <a:defRPr sz="1600" b="1"/>
            </a:lvl5pPr>
            <a:lvl6pPr marL="0" indent="0">
              <a:spcBef>
                <a:spcPts val="0"/>
              </a:spcBef>
              <a:buFontTx/>
              <a:buNone/>
              <a:defRPr sz="1600" b="1"/>
            </a:lvl6pPr>
            <a:lvl7pPr marL="0" indent="0">
              <a:spcBef>
                <a:spcPts val="0"/>
              </a:spcBef>
              <a:buFontTx/>
              <a:buNone/>
              <a:defRPr sz="1600" b="1"/>
            </a:lvl7pPr>
            <a:lvl8pPr marL="0" indent="0">
              <a:spcBef>
                <a:spcPts val="0"/>
              </a:spcBef>
              <a:buFontTx/>
              <a:buNone/>
              <a:defRPr sz="1600" b="1"/>
            </a:lvl8pPr>
            <a:lvl9pPr marL="0" indent="0">
              <a:spcBef>
                <a:spcPts val="0"/>
              </a:spcBef>
              <a:buFontTx/>
              <a:buNone/>
              <a:defRPr sz="16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sz="half" idx="1"/>
          </p:nvPr>
        </p:nvSpPr>
        <p:spPr>
          <a:xfrm>
            <a:off x="548641" y="3474720"/>
            <a:ext cx="2499359" cy="269748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3A5FBE-3D66-4376-9A16-FE11155BA5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8805" y="1600200"/>
            <a:ext cx="2499359" cy="12344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5289C6-6376-08BD-CF12-DE93A92EFB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8805" y="3063240"/>
            <a:ext cx="2499359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/>
            </a:lvl1pPr>
            <a:lvl2pPr marL="0" indent="0">
              <a:spcBef>
                <a:spcPts val="0"/>
              </a:spcBef>
              <a:buFontTx/>
              <a:buNone/>
              <a:defRPr sz="1600" b="1"/>
            </a:lvl2pPr>
            <a:lvl3pPr marL="0" indent="0">
              <a:spcBef>
                <a:spcPts val="0"/>
              </a:spcBef>
              <a:buFontTx/>
              <a:buNone/>
              <a:defRPr sz="1600" b="1"/>
            </a:lvl3pPr>
            <a:lvl4pPr marL="0" indent="0">
              <a:spcBef>
                <a:spcPts val="0"/>
              </a:spcBef>
              <a:buFontTx/>
              <a:buNone/>
              <a:defRPr sz="1600" b="1"/>
            </a:lvl4pPr>
            <a:lvl5pPr marL="0" indent="0">
              <a:spcBef>
                <a:spcPts val="0"/>
              </a:spcBef>
              <a:buFontTx/>
              <a:buNone/>
              <a:defRPr sz="1600" b="1"/>
            </a:lvl5pPr>
            <a:lvl6pPr marL="0" indent="0">
              <a:spcBef>
                <a:spcPts val="0"/>
              </a:spcBef>
              <a:buFontTx/>
              <a:buNone/>
              <a:defRPr sz="1600" b="1"/>
            </a:lvl6pPr>
            <a:lvl7pPr marL="0" indent="0">
              <a:spcBef>
                <a:spcPts val="0"/>
              </a:spcBef>
              <a:buFontTx/>
              <a:buNone/>
              <a:defRPr sz="1600" b="1"/>
            </a:lvl7pPr>
            <a:lvl8pPr marL="0" indent="0">
              <a:spcBef>
                <a:spcPts val="0"/>
              </a:spcBef>
              <a:buFontTx/>
              <a:buNone/>
              <a:defRPr sz="1600" b="1"/>
            </a:lvl8pPr>
            <a:lvl9pPr marL="0" indent="0">
              <a:spcBef>
                <a:spcPts val="0"/>
              </a:spcBef>
              <a:buFontTx/>
              <a:buNone/>
              <a:defRPr sz="16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half" idx="2"/>
          </p:nvPr>
        </p:nvSpPr>
        <p:spPr>
          <a:xfrm>
            <a:off x="3428805" y="3474720"/>
            <a:ext cx="2499359" cy="269748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F1293E6-42E9-E8B5-FFA8-86FB82D486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63841" y="1600200"/>
            <a:ext cx="2499359" cy="12344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A0087B1-BE04-FAAE-807C-18D539A585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3841" y="3063240"/>
            <a:ext cx="2499359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/>
            </a:lvl1pPr>
            <a:lvl2pPr marL="0" indent="0">
              <a:spcBef>
                <a:spcPts val="0"/>
              </a:spcBef>
              <a:buFontTx/>
              <a:buNone/>
              <a:defRPr sz="1600" b="1"/>
            </a:lvl2pPr>
            <a:lvl3pPr marL="0" indent="0">
              <a:spcBef>
                <a:spcPts val="0"/>
              </a:spcBef>
              <a:buFontTx/>
              <a:buNone/>
              <a:defRPr sz="1600" b="1"/>
            </a:lvl3pPr>
            <a:lvl4pPr marL="0" indent="0">
              <a:spcBef>
                <a:spcPts val="0"/>
              </a:spcBef>
              <a:buFontTx/>
              <a:buNone/>
              <a:defRPr sz="1600" b="1"/>
            </a:lvl4pPr>
            <a:lvl5pPr marL="0" indent="0">
              <a:spcBef>
                <a:spcPts val="0"/>
              </a:spcBef>
              <a:buFontTx/>
              <a:buNone/>
              <a:defRPr sz="1600" b="1"/>
            </a:lvl5pPr>
            <a:lvl6pPr marL="0" indent="0">
              <a:spcBef>
                <a:spcPts val="0"/>
              </a:spcBef>
              <a:buFontTx/>
              <a:buNone/>
              <a:defRPr sz="1600" b="1"/>
            </a:lvl6pPr>
            <a:lvl7pPr marL="0" indent="0">
              <a:spcBef>
                <a:spcPts val="0"/>
              </a:spcBef>
              <a:buFontTx/>
              <a:buNone/>
              <a:defRPr sz="1600" b="1"/>
            </a:lvl7pPr>
            <a:lvl8pPr marL="0" indent="0">
              <a:spcBef>
                <a:spcPts val="0"/>
              </a:spcBef>
              <a:buFontTx/>
              <a:buNone/>
              <a:defRPr sz="1600" b="1"/>
            </a:lvl8pPr>
            <a:lvl9pPr marL="0" indent="0">
              <a:spcBef>
                <a:spcPts val="0"/>
              </a:spcBef>
              <a:buFontTx/>
              <a:buNone/>
              <a:defRPr sz="16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A4D43E8-8B9E-0180-3592-10B667D09516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3841" y="3474720"/>
            <a:ext cx="2499359" cy="269748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D206E8B5-48CF-3920-10E8-5C214FEE93B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1" y="1600200"/>
            <a:ext cx="2499359" cy="12344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0A8711B-6FCD-CC40-76D9-6F2EED66A6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4001" y="3063240"/>
            <a:ext cx="2499359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/>
            </a:lvl1pPr>
            <a:lvl2pPr marL="0" indent="0">
              <a:spcBef>
                <a:spcPts val="0"/>
              </a:spcBef>
              <a:buFontTx/>
              <a:buNone/>
              <a:defRPr sz="1600" b="1"/>
            </a:lvl2pPr>
            <a:lvl3pPr marL="0" indent="0">
              <a:spcBef>
                <a:spcPts val="0"/>
              </a:spcBef>
              <a:buFontTx/>
              <a:buNone/>
              <a:defRPr sz="1600" b="1"/>
            </a:lvl3pPr>
            <a:lvl4pPr marL="0" indent="0">
              <a:spcBef>
                <a:spcPts val="0"/>
              </a:spcBef>
              <a:buFontTx/>
              <a:buNone/>
              <a:defRPr sz="1600" b="1"/>
            </a:lvl4pPr>
            <a:lvl5pPr marL="0" indent="0">
              <a:spcBef>
                <a:spcPts val="0"/>
              </a:spcBef>
              <a:buFontTx/>
              <a:buNone/>
              <a:defRPr sz="1600" b="1"/>
            </a:lvl5pPr>
            <a:lvl6pPr marL="0" indent="0">
              <a:spcBef>
                <a:spcPts val="0"/>
              </a:spcBef>
              <a:buFontTx/>
              <a:buNone/>
              <a:defRPr sz="1600" b="1"/>
            </a:lvl6pPr>
            <a:lvl7pPr marL="0" indent="0">
              <a:spcBef>
                <a:spcPts val="0"/>
              </a:spcBef>
              <a:buFontTx/>
              <a:buNone/>
              <a:defRPr sz="1600" b="1"/>
            </a:lvl7pPr>
            <a:lvl8pPr marL="0" indent="0">
              <a:spcBef>
                <a:spcPts val="0"/>
              </a:spcBef>
              <a:buFontTx/>
              <a:buNone/>
              <a:defRPr sz="1600" b="1"/>
            </a:lvl8pPr>
            <a:lvl9pPr marL="0" indent="0">
              <a:spcBef>
                <a:spcPts val="0"/>
              </a:spcBef>
              <a:buFontTx/>
              <a:buNone/>
              <a:defRPr sz="16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ABA13BFB-DABC-41BC-F712-51774CC8BA1C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44001" y="3474720"/>
            <a:ext cx="2499359" cy="269748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FA3AB29-95C5-BB81-8596-7248603E0DBA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8249F74-522A-F15A-97B8-27047D5DEDA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5336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1786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30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8231293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62121C3-FD56-A9B2-1088-141E0BDB4C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6795135" cy="40233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subtitle]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BADC8-E5B3-9DDB-F294-C14F7AA987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DADDA-8448-690C-2CAB-FA7E28471B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29767174-7781-C263-3756-CD5430102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6F2182-1ACE-5AD5-681B-31F3C2187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C2669-2091-19FC-7FA5-E8DD4A44F8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1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B5714-1C67-5305-161F-BB8ABA6452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6A96F-567A-34EC-DC2C-66C40622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U.S. Army" descr="U.S. Army">
            <a:extLst>
              <a:ext uri="{FF2B5EF4-FFF2-40B4-BE49-F238E27FC236}">
                <a16:creationId xmlns:a16="http://schemas.microsoft.com/office/drawing/2014/main" id="{C4525471-71C4-E84C-06B5-CF4BA1099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180891" y="104974"/>
            <a:ext cx="3246120" cy="1225808"/>
          </a:xfrm>
          <a:prstGeom prst="rect">
            <a:avLst/>
          </a:prstGeom>
          <a:noFill/>
        </p:spPr>
      </p:pic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00EB67EC-5954-991C-39BB-6509621390E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7688" y="5133530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E6059881-3615-6A80-014A-12F5EBBBE2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7688" y="4952738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E2D99AAA-01B9-ED71-F90F-711F200233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7688" y="5314322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CUI Category: 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AA78AC6A-4B5E-2F9D-94D1-897336CBC5F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7688" y="5495114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Distribution Statement: 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E909E494-A135-FCDC-B270-D6B7047A3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7688" y="5675906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POC: 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99D08674-52BB-F86B-32DC-93D0F45597F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981200" y="5133530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75B8A948-14E8-9F98-4694-85A4D577B42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981200" y="4952738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8594BC0E-E83A-A7AB-AD3C-A280B5A706D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81200" y="5314322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45C25EBB-0808-3B97-D5EC-84FE1867AB1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81200" y="5495114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EEF3E66-AAEE-1C6B-9049-032018F0E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981200" y="5675906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8" name="Group">
            <a:extLst>
              <a:ext uri="{FF2B5EF4-FFF2-40B4-BE49-F238E27FC236}">
                <a16:creationId xmlns:a16="http://schemas.microsoft.com/office/drawing/2014/main" id="{1D6D8113-2B65-BAC0-DBC2-601012CF0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8219" y="1974220"/>
            <a:ext cx="7173382" cy="2377440"/>
            <a:chOff x="411163" y="2240280"/>
            <a:chExt cx="6446837" cy="2377440"/>
          </a:xfrm>
        </p:grpSpPr>
        <p:sp>
          <p:nvSpPr>
            <p:cNvPr id="49" name="Rectangle">
              <a:extLst>
                <a:ext uri="{FF2B5EF4-FFF2-40B4-BE49-F238E27FC236}">
                  <a16:creationId xmlns:a16="http://schemas.microsoft.com/office/drawing/2014/main" id="{7528BC0B-D239-46B3-8ED2-9B82FDC07F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11163" y="2240280"/>
              <a:ext cx="6446837" cy="2377440"/>
            </a:xfrm>
            <a:prstGeom prst="rect">
              <a:avLst/>
            </a:prstGeom>
            <a:noFill/>
            <a:ln w="19050" cap="flat">
              <a:solidFill>
                <a:srgbClr val="221F20"/>
              </a:solidFill>
              <a:miter lim="800000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  <p:cxnSp>
          <p:nvCxnSpPr>
            <p:cNvPr id="50" name="Line">
              <a:extLst>
                <a:ext uri="{FF2B5EF4-FFF2-40B4-BE49-F238E27FC236}">
                  <a16:creationId xmlns:a16="http://schemas.microsoft.com/office/drawing/2014/main" id="{435BD1FC-4390-71A4-34EE-951EFF088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1163" y="3931920"/>
              <a:ext cx="6446837" cy="0"/>
            </a:xfrm>
            <a:prstGeom prst="line">
              <a:avLst/>
            </a:prstGeom>
            <a:ln w="19050" cap="flat">
              <a:solidFill>
                <a:srgbClr val="221F2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cxnSp>
          <p:nvCxnSpPr>
            <p:cNvPr id="51" name="Line">
              <a:extLst>
                <a:ext uri="{FF2B5EF4-FFF2-40B4-BE49-F238E27FC236}">
                  <a16:creationId xmlns:a16="http://schemas.microsoft.com/office/drawing/2014/main" id="{F4A81146-41CE-E3FA-3A50-29CA5D91D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72796" y="3931920"/>
              <a:ext cx="0" cy="685800"/>
            </a:xfrm>
            <a:prstGeom prst="line">
              <a:avLst/>
            </a:prstGeom>
            <a:ln w="19050" cap="flat">
              <a:solidFill>
                <a:srgbClr val="221F2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34261743-5C6B-193D-74C7-FC918BD33C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399" y="2202820"/>
            <a:ext cx="6429375" cy="132588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3600"/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  <a:br>
              <a:rPr lang="en-US"/>
            </a:br>
            <a:r>
              <a:rPr lang="en-US"/>
              <a:t>THREE LINES MAX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09DA0322-2B5C-8F10-EE8B-1FE75C5A5B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3784732"/>
            <a:ext cx="3565525" cy="457200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9pPr>
          </a:lstStyle>
          <a:p>
            <a:r>
              <a:rPr lang="en-US"/>
              <a:t>[Presentation subtitle/description]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76359DCF-E748-9D74-A7A5-1B8C52B3E3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2079" y="3784732"/>
            <a:ext cx="2131695" cy="4572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[00 Month 0000]</a:t>
            </a:r>
          </a:p>
        </p:txBody>
      </p:sp>
    </p:spTree>
    <p:extLst>
      <p:ext uri="{BB962C8B-B14F-4D97-AF65-F5344CB8AC3E}">
        <p14:creationId xmlns:p14="http://schemas.microsoft.com/office/powerpoint/2010/main" val="2983306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D68235BF-5094-B6AD-6429-61352C54DE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8600"/>
            <a:ext cx="12192000" cy="6400800"/>
          </a:xfrm>
          <a:solidFill>
            <a:srgbClr val="56555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8231293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C6E9F-9E2F-3968-F76A-CD8240DB9C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6795135" cy="9144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subtitle]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EB74B-4EFA-464C-722C-FBCA5174031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19503-16E7-50C5-8995-F8E0DCB6B6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613F9-1842-268A-DF27-3F9D765027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27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White 0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8231293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EF29EDB-49B7-13CD-321C-E88CD44FB7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6795135" cy="40233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subtitle]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C6170-ECB5-A830-2874-091E3641013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31E861-D2AF-431D-860B-DCF67C218052}" type="datetime3">
              <a:rPr lang="en-US" smtClean="0"/>
              <a:t>22 December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1CE1D-5DB3-7DB4-A801-B688218E7E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27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White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1" y="411480"/>
            <a:ext cx="5365327" cy="914400"/>
          </a:xfrm>
        </p:spPr>
        <p:txBody>
          <a:bodyPr anchor="t" anchorCtr="0"/>
          <a:lstStyle>
            <a:lvl1pPr>
              <a:lnSpc>
                <a:spcPct val="90000"/>
              </a:lnSpc>
              <a:defRPr sz="24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EF29EDB-49B7-13CD-321C-E88CD44FB7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1600200"/>
            <a:ext cx="6795135" cy="4572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6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[Long section description]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978CF-9C5E-3CFC-1FBF-80FF0C14A03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96E61-43C3-4A10-6216-8AA17EF97B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19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Half Image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1" y="411481"/>
            <a:ext cx="5365327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D05FCA9-6234-AA37-16E9-CA72B744A8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5365325" cy="402336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description]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8909E-3F3B-28FF-B01F-B77401FC0BC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506F2-72D4-8024-72B5-E5E4464D05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FB94CE1-6713-07D6-4B5A-4A8C98A372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8037" y="1076324"/>
            <a:ext cx="5365748" cy="5095875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F827E20F-449C-FD35-0420-0D066553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78D2D4-DCB9-0AD3-0C18-6C6757224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600B0-1249-F5D8-D1B7-CC4F0AD6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29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Half Imag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1" y="411481"/>
            <a:ext cx="5365327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D05FCA9-6234-AA37-16E9-CA72B744A8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5365325" cy="402336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description]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99F1DF14-7FE6-F760-F31F-7EF2AD60D9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8037" y="1076324"/>
            <a:ext cx="5365748" cy="5095875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223B66-3A13-0C9F-B944-AC25D742AF9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544B9-C835-CF1D-D28F-2122F27895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81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9C0D1-24E4-F8B5-5008-90B631F4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0708B-B177-BDB5-031F-585D18C07E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49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- Black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32747-3E71-8E75-327E-02C587769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82339-D15E-F6F1-894B-9E00561215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833783EA-3887-4D75-CFC6-A032432DD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42907C-64C3-CBB8-169A-BB3EFFC55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B3BC7-1721-F04F-32EA-9BA47104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55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3EDA0-A0A8-B169-0C67-503B7AD6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91F9A-E3C3-E735-5763-0009601454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14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A4A3A4"/>
          </p15:clr>
        </p15:guide>
        <p15:guide id="2" orient="horz" pos="1008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- Black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7CC9F-EDC9-A6F7-DA66-4A306089A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D9C3A-06B5-D7B7-AE0A-005090EAD7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B76758EE-15B3-7721-5E75-E147C8870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C5DC3A-1F9F-1C52-8FA1-007E776E4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D1ED16-EB0F-ACBF-80D9-A9A76A8D7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7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3888">
          <p15:clr>
            <a:srgbClr val="A4A3A4"/>
          </p15:clr>
        </p15:guide>
        <p15:guide id="2" orient="horz" pos="1008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">
            <a:extLst>
              <a:ext uri="{FF2B5EF4-FFF2-40B4-BE49-F238E27FC236}">
                <a16:creationId xmlns:a16="http://schemas.microsoft.com/office/drawing/2014/main" id="{9FBB499C-D22E-E02E-342C-293D573F4036}"/>
              </a:ext>
            </a:extLst>
          </p:cNvPr>
          <p:cNvSpPr txBox="1"/>
          <p:nvPr/>
        </p:nvSpPr>
        <p:spPr>
          <a:xfrm>
            <a:off x="548216" y="2148840"/>
            <a:ext cx="11094720" cy="1371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4800" cap="all" baseline="0">
                <a:solidFill>
                  <a:srgbClr val="FFCC01"/>
                </a:solidFill>
              </a:rPr>
              <a:t>THANK YOU.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00DDD06-33DA-C48B-4271-22D241C5EC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218" y="4819414"/>
            <a:ext cx="5365749" cy="1371599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Tx/>
              <a:buNone/>
              <a:defRPr sz="1200"/>
            </a:lvl1pPr>
            <a:lvl2pPr marL="0" indent="0">
              <a:spcBef>
                <a:spcPts val="0"/>
              </a:spcBef>
              <a:buFontTx/>
              <a:buNone/>
              <a:defRPr sz="1200"/>
            </a:lvl2pPr>
            <a:lvl3pPr marL="0" indent="0">
              <a:spcBef>
                <a:spcPts val="0"/>
              </a:spcBef>
              <a:buFontTx/>
              <a:buNone/>
              <a:defRPr sz="1200"/>
            </a:lvl3pPr>
            <a:lvl4pPr marL="0" indent="0">
              <a:spcBef>
                <a:spcPts val="0"/>
              </a:spcBef>
              <a:buFontTx/>
              <a:buNone/>
              <a:defRPr sz="1200"/>
            </a:lvl4pPr>
            <a:lvl5pPr marL="0" indent="0">
              <a:spcBef>
                <a:spcPts val="0"/>
              </a:spcBef>
              <a:buFontTx/>
              <a:buNone/>
              <a:defRPr sz="1200"/>
            </a:lvl5pPr>
            <a:lvl6pPr marL="0" indent="0">
              <a:spcBef>
                <a:spcPts val="0"/>
              </a:spcBef>
              <a:buFontTx/>
              <a:buNone/>
              <a:defRPr sz="1200"/>
            </a:lvl6pPr>
            <a:lvl7pPr marL="0" indent="0">
              <a:spcBef>
                <a:spcPts val="0"/>
              </a:spcBef>
              <a:buFontTx/>
              <a:buNone/>
              <a:defRPr sz="1200"/>
            </a:lvl7pPr>
            <a:lvl8pPr marL="0" indent="0">
              <a:spcBef>
                <a:spcPts val="0"/>
              </a:spcBef>
              <a:buFontTx/>
              <a:buNone/>
              <a:defRPr sz="1200"/>
            </a:lvl8pPr>
            <a:lvl9pPr marL="0" indent="0"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en-US"/>
              <a:t>[Optional contact information]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32A57-06FC-652E-6EE4-1F70D322E5B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1E829-FABB-578E-0154-2C87BBF4E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90B06-8AF4-4B9B-7F1E-C2E93EEF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78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F9D3AB9C-26E9-8E88-3B55-B4A5EC7C31F2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F1316F0-9F13-53EA-1597-09232B2FF1A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U.S. Army" descr="U.S. Army">
            <a:extLst>
              <a:ext uri="{FF2B5EF4-FFF2-40B4-BE49-F238E27FC236}">
                <a16:creationId xmlns:a16="http://schemas.microsoft.com/office/drawing/2014/main" id="{499EE878-E6B9-0543-B958-85A17AE3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244899" y="112631"/>
            <a:ext cx="3246120" cy="1225808"/>
          </a:xfrm>
          <a:prstGeom prst="rect">
            <a:avLst/>
          </a:prstGeom>
        </p:spPr>
      </p:pic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96CD17E6-26AB-FBB2-220C-D5185212C51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7688" y="5133530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FCD1ED33-CCD9-E1B6-327A-71BC6F62C4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7688" y="4952738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A255632D-60F3-C439-D931-6B2874E894D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7688" y="5314322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CUI Category: 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0BD3A2B1-9D40-83E3-4243-B4A52B6A636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7688" y="5495114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Distribution Statement: 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7AADD113-BD09-95AA-FFBA-DCC255F69F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7688" y="5675906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POC: 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A9D52B79-92E5-4D64-1757-D13A0674723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981200" y="5133530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F04F3CB-62F5-7A9F-E397-4800E51C0E2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981200" y="4952738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DA62CE27-72C2-A083-C796-4F047A2FF4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81200" y="5314322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52DBCCDB-5EAD-73A2-7911-8AF50B29DC4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81200" y="5495114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90D5656D-B16A-18B1-A790-538AB817A94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981200" y="5675906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">
            <a:extLst>
              <a:ext uri="{FF2B5EF4-FFF2-40B4-BE49-F238E27FC236}">
                <a16:creationId xmlns:a16="http://schemas.microsoft.com/office/drawing/2014/main" id="{732179A9-275F-FEF3-042C-4AB3B9CB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8218" y="1974220"/>
            <a:ext cx="7173381" cy="2377440"/>
            <a:chOff x="411163" y="2240280"/>
            <a:chExt cx="6446837" cy="2377440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B785B252-84B5-5634-9FB4-0C2362931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11163" y="2240280"/>
              <a:ext cx="6446837" cy="2377440"/>
            </a:xfrm>
            <a:prstGeom prst="rect">
              <a:avLst/>
            </a:prstGeom>
            <a:noFill/>
            <a:ln w="19050" cap="flat">
              <a:solidFill>
                <a:srgbClr val="FFCC01"/>
              </a:solidFill>
              <a:miter lim="800000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  <p:cxnSp>
          <p:nvCxnSpPr>
            <p:cNvPr id="25" name="Line">
              <a:extLst>
                <a:ext uri="{FF2B5EF4-FFF2-40B4-BE49-F238E27FC236}">
                  <a16:creationId xmlns:a16="http://schemas.microsoft.com/office/drawing/2014/main" id="{1DF8A784-7C74-A05E-2009-0B4EC38FF5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1163" y="3931920"/>
              <a:ext cx="6446837" cy="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id="{2E02CEE1-988F-0417-BE5F-BA01AFD1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74795" y="3931920"/>
              <a:ext cx="0" cy="68580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63A7B886-8E04-5007-BB32-A7D7AE3841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1" y="2202820"/>
            <a:ext cx="6429374" cy="132588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3600"/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  <a:br>
              <a:rPr lang="en-US"/>
            </a:br>
            <a:r>
              <a:rPr lang="en-US"/>
              <a:t>THREE LINES MAX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378B44EF-38A4-9707-9ED0-23F22C855CA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784732"/>
            <a:ext cx="3565524" cy="457200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9pPr>
          </a:lstStyle>
          <a:p>
            <a:r>
              <a:rPr lang="en-US"/>
              <a:t>[Presentation subtitle/description]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EB225BD-8BA1-27E0-7708-54249ED7D3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2079" y="3784732"/>
            <a:ext cx="2131695" cy="4572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[00 Month 0000]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DA15189-0EE0-5679-2F6C-19C49A630D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  <p:sp>
        <p:nvSpPr>
          <p:cNvPr id="2" name="Rectangle 15">
            <a:extLst>
              <a:ext uri="{FF2B5EF4-FFF2-40B4-BE49-F238E27FC236}">
                <a16:creationId xmlns:a16="http://schemas.microsoft.com/office/drawing/2014/main" id="{D4C88638-6856-0BEB-48E7-78E46B7E5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CC2702-2764-1DE3-1940-31386289C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</p:spTree>
    <p:extLst>
      <p:ext uri="{BB962C8B-B14F-4D97-AF65-F5344CB8AC3E}">
        <p14:creationId xmlns:p14="http://schemas.microsoft.com/office/powerpoint/2010/main" val="40539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.S. Army" descr="U.S. Army">
            <a:extLst>
              <a:ext uri="{FF2B5EF4-FFF2-40B4-BE49-F238E27FC236}">
                <a16:creationId xmlns:a16="http://schemas.microsoft.com/office/drawing/2014/main" id="{0B06A788-76BC-690C-D43E-FC2BDE0FB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2827020" y="2194560"/>
            <a:ext cx="653796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61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17461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92304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94867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39F9F092-1A2E-3BC5-0D99-EE4B132543F8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7A3E0868-4E26-4CDC-8A56-D70E2D8B12FE}" type="datetime3">
              <a:rPr lang="en-US" smtClean="0"/>
              <a:t>22 December 2025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D3DAC6A-DFDF-B313-4DB4-FA56B489F42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FC933DC4-3663-15AC-8A64-D7573EE2EC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7688" y="5133530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1FE393D1-D968-8D71-45F7-5B4A7CEF5C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7688" y="4952738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DF69BC8A-AD59-63A3-64A2-27F7496859F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7688" y="5314322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CUI Category: </a:t>
            </a:r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EDE4793B-EE3D-A719-6990-5D9F67CBAF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7688" y="5495114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Distribution Statement: </a:t>
            </a:r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A24EE18E-6DA7-CB84-1F21-8DF1C74823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7688" y="5675906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POC: </a:t>
            </a:r>
          </a:p>
        </p:txBody>
      </p:sp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AAEE65B4-7FC0-51E0-61A9-DA039122F2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981200" y="5133530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7" name="Text Placeholder 30">
            <a:extLst>
              <a:ext uri="{FF2B5EF4-FFF2-40B4-BE49-F238E27FC236}">
                <a16:creationId xmlns:a16="http://schemas.microsoft.com/office/drawing/2014/main" id="{6483CD3B-2F61-38F8-2851-B10539781BD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981200" y="4952738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F72C11EB-F1A8-B896-9775-C7ADA2F8325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81200" y="5314322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9" name="Text Placeholder 30">
            <a:extLst>
              <a:ext uri="{FF2B5EF4-FFF2-40B4-BE49-F238E27FC236}">
                <a16:creationId xmlns:a16="http://schemas.microsoft.com/office/drawing/2014/main" id="{4BF91907-2C5A-9E08-110C-64B850CA648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81200" y="5495114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0" name="Text Placeholder 30">
            <a:extLst>
              <a:ext uri="{FF2B5EF4-FFF2-40B4-BE49-F238E27FC236}">
                <a16:creationId xmlns:a16="http://schemas.microsoft.com/office/drawing/2014/main" id="{0F5C0BB3-E700-E0BE-1E5D-F32BFF0DB73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981200" y="5675906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pic>
        <p:nvPicPr>
          <p:cNvPr id="5" name="U.S. Army" descr="U.S. Army">
            <a:extLst>
              <a:ext uri="{FF2B5EF4-FFF2-40B4-BE49-F238E27FC236}">
                <a16:creationId xmlns:a16="http://schemas.microsoft.com/office/drawing/2014/main" id="{8765D769-2E19-A1D0-70F0-660B5118F3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244899" y="112631"/>
            <a:ext cx="3246120" cy="1225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67708F-A6ED-2C67-AAB2-F57AAA10F9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0D2A18CE-EA59-FCDB-5CF9-72169831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8218" y="1974220"/>
            <a:ext cx="7173381" cy="2377440"/>
            <a:chOff x="411163" y="2240280"/>
            <a:chExt cx="6446837" cy="2377440"/>
          </a:xfrm>
        </p:grpSpPr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453FC9A3-D341-95FE-49D0-507EC6546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11163" y="2240280"/>
              <a:ext cx="6446837" cy="2377440"/>
            </a:xfrm>
            <a:prstGeom prst="rect">
              <a:avLst/>
            </a:prstGeom>
            <a:noFill/>
            <a:ln w="19050" cap="flat">
              <a:solidFill>
                <a:srgbClr val="FFCC01"/>
              </a:solidFill>
              <a:miter lim="800000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  <p:cxnSp>
          <p:nvCxnSpPr>
            <p:cNvPr id="18" name="Line">
              <a:extLst>
                <a:ext uri="{FF2B5EF4-FFF2-40B4-BE49-F238E27FC236}">
                  <a16:creationId xmlns:a16="http://schemas.microsoft.com/office/drawing/2014/main" id="{2A030869-4AC4-CE94-F004-03103C4D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1163" y="3931920"/>
              <a:ext cx="6446837" cy="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cxnSp>
          <p:nvCxnSpPr>
            <p:cNvPr id="19" name="Line">
              <a:extLst>
                <a:ext uri="{FF2B5EF4-FFF2-40B4-BE49-F238E27FC236}">
                  <a16:creationId xmlns:a16="http://schemas.microsoft.com/office/drawing/2014/main" id="{5AB8E5F3-02DC-C870-FF70-6B7F087F4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74795" y="3931920"/>
              <a:ext cx="0" cy="68580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0A3716E9-1A78-32FC-3DC4-30F6003738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2202820"/>
            <a:ext cx="6429375" cy="132588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3600"/>
            </a:lvl1pPr>
          </a:lstStyle>
          <a:p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PRESENTATION TITLE</a:t>
            </a:r>
            <a:b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PRESENTATION TITLE</a:t>
            </a:r>
            <a:b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CC01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THREE LINES MAX</a:t>
            </a:r>
            <a:endParaRPr lang="en-US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9BBCBD69-970D-2A8D-E951-CFBC732DBC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784732"/>
            <a:ext cx="3565524" cy="457200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9pPr>
          </a:lstStyle>
          <a:p>
            <a:r>
              <a:rPr lang="en-US"/>
              <a:t>[Presentation subtitle/description]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45FCD4C-F9C5-DECB-5274-6DEC95A50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2079" y="3784732"/>
            <a:ext cx="2131695" cy="4572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[00 Month 0000]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D24ED-E5F8-CA86-25F1-78110A690DC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5F51F9D9-5896-27C6-545B-841C41CB76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</p:spTree>
    <p:extLst>
      <p:ext uri="{BB962C8B-B14F-4D97-AF65-F5344CB8AC3E}">
        <p14:creationId xmlns:p14="http://schemas.microsoft.com/office/powerpoint/2010/main" val="284793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 - White 0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8231293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EF29EDB-49B7-13CD-321C-E88CD44FB7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6795135" cy="40233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subtitle]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C6170-ECB5-A830-2874-091E3641013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31E861-D2AF-431D-860B-DCF67C218052}" type="datetime3">
              <a:rPr lang="en-US" smtClean="0"/>
              <a:t>22 December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1CE1D-5DB3-7DB4-A801-B688218E7E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14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198"/>
            <a:ext cx="67951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BB89F-F200-3967-06C8-C1B71C7F0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8640" y="6629400"/>
            <a:ext cx="822960" cy="228600"/>
          </a:xfrm>
        </p:spPr>
        <p:txBody>
          <a:bodyPr lIns="0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0BAD3-337A-DC60-A7ED-BF13F08262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45104" y="6629400"/>
            <a:ext cx="399210" cy="228600"/>
          </a:xfrm>
        </p:spPr>
        <p:txBody>
          <a:bodyPr rIns="0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14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39" y="1600200"/>
            <a:ext cx="536448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79" y="1600200"/>
            <a:ext cx="536448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3576077-E818-BDF1-A607-CD878427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9DE45-E855-FE62-197B-32BBD9BBBA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1193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9713ED7-122D-D0BC-7C53-E1C615A94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39" y="1600200"/>
            <a:ext cx="34503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0832" y="1600200"/>
            <a:ext cx="34503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93023" y="1600200"/>
            <a:ext cx="34503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645ED9-A46E-B9F8-0D30-36DF4C3782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D0D458-416D-011B-0311-0C2B249B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1532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1ED6E9-4BFC-F986-93E1-1249E94D9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E75897-C7CA-D608-954E-EA24E33CBE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00C8CD-D32C-E34D-BB8E-34B4CB816D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7618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1ED6E9-4BFC-F986-93E1-1249E94D9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FDCDCBF-BE41-ACC6-2307-F24F0B601969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48640" y="1600200"/>
            <a:ext cx="557784" cy="555498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sz="half" idx="1"/>
          </p:nvPr>
        </p:nvSpPr>
        <p:spPr>
          <a:xfrm>
            <a:off x="54864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7652FE0-2E63-C05D-5D80-EE5429B0A7E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13760" y="1600200"/>
            <a:ext cx="557784" cy="557784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half" idx="2"/>
          </p:nvPr>
        </p:nvSpPr>
        <p:spPr>
          <a:xfrm>
            <a:off x="341376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76F3E0A-3A89-0179-6808-7B86658B293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278880" y="1600200"/>
            <a:ext cx="557784" cy="557784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3E5AF74-1A89-50D1-F570-2D534510258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144000" y="1600200"/>
            <a:ext cx="557784" cy="557784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B7C8174-B194-B25B-91AA-597E72C8131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89FF259-217B-3F10-C738-AE2C6A9EE8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1411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Numbers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4C21BF-3440-8CAE-0A59-466346C77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B012D9A-AE72-0239-7D2F-3E585FB16AD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7D52D1-634D-ECD5-045A-38F96B973A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DEB0DA69-FBF7-5C40-833F-1B7B11772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97C6E0-6809-7398-D956-E5305EC75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84E015-ECF9-BB95-F3AC-0C50F66718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23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70940C-8B04-CB4D-1B44-6768963C04C7}"/>
              </a:ext>
            </a:extLst>
          </p:cNvPr>
          <p:cNvPicPr>
            <a:picLocks noChangeAspect="1"/>
          </p:cNvPicPr>
          <p:nvPr/>
        </p:nvPicPr>
        <p:blipFill>
          <a:blip r:embed="rId37"/>
          <a:srcRect l="26274" t="67"/>
          <a:stretch>
            <a:fillRect/>
          </a:stretch>
        </p:blipFill>
        <p:spPr>
          <a:xfrm>
            <a:off x="10428514" y="411481"/>
            <a:ext cx="1214844" cy="47770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411481"/>
            <a:ext cx="8231293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[Slide title]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39" y="1600198"/>
            <a:ext cx="1109472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A505B177-5D6D-67A3-C213-FBD8A41DB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B11D7F-02E5-4718-D558-9A38AEFE4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598B6A5-7EA2-1E58-A263-9A08F2A4D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688" y="6629400"/>
            <a:ext cx="823912" cy="228600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FA4C418-D296-ED76-977B-4AA2E1E82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0716" y="6629400"/>
            <a:ext cx="442001" cy="228600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00" b="1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picture containing icon&#10;&#10;AI-generated content may be incorrect.">
            <a:extLst>
              <a:ext uri="{FF2B5EF4-FFF2-40B4-BE49-F238E27FC236}">
                <a16:creationId xmlns:a16="http://schemas.microsoft.com/office/drawing/2014/main" id="{84A6E5DC-D173-77B5-CFA6-9D4A8EBB00C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926020" y="424087"/>
            <a:ext cx="502494" cy="47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9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5" r:id="rId32"/>
    <p:sldLayoutId id="2147483696" r:id="rId33"/>
    <p:sldLayoutId id="2147483660" r:id="rId34"/>
    <p:sldLayoutId id="2147483661" r:id="rId3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Char char="▪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">
          <p15:clr>
            <a:srgbClr val="F26B43"/>
          </p15:clr>
        </p15:guide>
        <p15:guide id="2" pos="345">
          <p15:clr>
            <a:srgbClr val="F26B43"/>
          </p15:clr>
        </p15:guide>
        <p15:guide id="3" pos="7335">
          <p15:clr>
            <a:srgbClr val="F26B43"/>
          </p15:clr>
        </p15:guide>
        <p15:guide id="4" orient="horz" pos="4061">
          <p15:clr>
            <a:srgbClr val="F26B43"/>
          </p15:clr>
        </p15:guide>
        <p15:guide id="6" pos="1018">
          <p15:clr>
            <a:srgbClr val="A4A3A4"/>
          </p15:clr>
        </p15:guide>
        <p15:guide id="7" pos="1248">
          <p15:clr>
            <a:srgbClr val="A4A3A4"/>
          </p15:clr>
        </p15:guide>
        <p15:guide id="8" pos="2148">
          <p15:clr>
            <a:srgbClr val="A4A3A4"/>
          </p15:clr>
        </p15:guide>
        <p15:guide id="9" pos="3052">
          <p15:clr>
            <a:srgbClr val="A4A3A4"/>
          </p15:clr>
        </p15:guide>
        <p15:guide id="10" pos="3954">
          <p15:clr>
            <a:srgbClr val="A4A3A4"/>
          </p15:clr>
        </p15:guide>
        <p15:guide id="11" pos="3724">
          <p15:clr>
            <a:srgbClr val="A4A3A4"/>
          </p15:clr>
        </p15:guide>
        <p15:guide id="12" pos="4858">
          <p15:clr>
            <a:srgbClr val="A4A3A4"/>
          </p15:clr>
        </p15:guide>
        <p15:guide id="13" pos="5784">
          <p15:clr>
            <a:srgbClr val="A4A3A4"/>
          </p15:clr>
        </p15:guide>
        <p15:guide id="14" pos="6660">
          <p15:clr>
            <a:srgbClr val="A4A3A4"/>
          </p15:clr>
        </p15:guide>
        <p15:guide id="15" pos="1920">
          <p15:clr>
            <a:srgbClr val="A4A3A4"/>
          </p15:clr>
        </p15:guide>
        <p15:guide id="16" pos="2822">
          <p15:clr>
            <a:srgbClr val="A4A3A4"/>
          </p15:clr>
        </p15:guide>
        <p15:guide id="17" pos="4626">
          <p15:clr>
            <a:srgbClr val="A4A3A4"/>
          </p15:clr>
        </p15:guide>
        <p15:guide id="18" pos="5530">
          <p15:clr>
            <a:srgbClr val="A4A3A4"/>
          </p15:clr>
        </p15:guide>
        <p15:guide id="19" pos="643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Regular_expressions/Cheatshee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igitalfortress.tech/tips/top-15-commonly-used-regex/" TargetMode="External"/><Relationship Id="rId4" Type="http://schemas.openxmlformats.org/officeDocument/2006/relationships/hyperlink" Target="https://regex101.com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D085-AC97-3B3B-05C1-DF3BDA4F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57D23-9BDC-1805-7E4C-F4DA7784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🍩</a:t>
            </a:r>
          </a:p>
          <a:p>
            <a:r>
              <a:rPr lang="en-US" dirty="0"/>
              <a:t>Schedule change…</a:t>
            </a:r>
          </a:p>
          <a:p>
            <a:r>
              <a:rPr lang="en-US" dirty="0"/>
              <a:t>CMU</a:t>
            </a:r>
          </a:p>
          <a:p>
            <a:pPr lvl="1"/>
            <a:r>
              <a:rPr lang="en-US" dirty="0"/>
              <a:t>Kovach, Will Park, Kelly, Jo Park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new student survey</a:t>
            </a:r>
          </a:p>
          <a:p>
            <a:pPr lvl="1"/>
            <a:r>
              <a:rPr lang="en-US" dirty="0"/>
              <a:t>Shafer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Identity card form</a:t>
            </a:r>
          </a:p>
          <a:p>
            <a:pPr lvl="1"/>
            <a:r>
              <a:rPr lang="en-US" dirty="0"/>
              <a:t>Create CMU online account</a:t>
            </a:r>
          </a:p>
          <a:p>
            <a:r>
              <a:rPr lang="en-US" dirty="0"/>
              <a:t>For those looking to get ahead early… list of CMU certs and which ones you would like to complete (CMU will also consider alternates)</a:t>
            </a:r>
          </a:p>
          <a:p>
            <a:r>
              <a:rPr lang="en-US" dirty="0"/>
              <a:t>Scribe…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4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Linux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What is it?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Family of operating systems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Based off Unix (an AT&amp;T OS)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Designed to be compatible with Unix applications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Main kernel written by Linus Torvalds </a:t>
            </a:r>
            <a:r>
              <a:rPr lang="en-US" sz="1100"/>
              <a:t>(famously </a:t>
            </a:r>
            <a:r>
              <a:rPr lang="en-US" sz="1100" strike="sngStrike"/>
              <a:t>ill-tempered</a:t>
            </a:r>
            <a:r>
              <a:rPr lang="en-US" sz="1100"/>
              <a:t> opinionated)</a:t>
            </a:r>
            <a:r>
              <a:rPr lang="en-US" sz="1100" baseline="30000"/>
              <a:t>3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Open source and available freely</a:t>
            </a:r>
            <a:r>
              <a:rPr lang="en-US" baseline="30000"/>
              <a:t>1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Common Distributions</a:t>
            </a:r>
            <a:r>
              <a:rPr lang="en-US" baseline="30000"/>
              <a:t>2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Debian / </a:t>
            </a:r>
            <a:r>
              <a:rPr lang="en-US">
                <a:highlight>
                  <a:srgbClr val="FFFF00"/>
                </a:highlight>
              </a:rPr>
              <a:t>Ubuntu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Fedora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openSUSE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Arch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Gentoo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Alpine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Windows Subsystem for Linux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Actually, wait…</a:t>
            </a: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Virtual machines…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“fake” OS inside another OS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“host” OS presents virtual (fake) devices to the “guest” OS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Remember, everything is just interpreted 1s and 0s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Mice, keyboards, etc, are all just 1s and 0s.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We’ll talk more about it in the cloud lessons</a:t>
            </a:r>
            <a:endParaRPr/>
          </a:p>
        </p:txBody>
      </p:sp>
      <p:pic>
        <p:nvPicPr>
          <p:cNvPr id="145" name="Google Shape;145;p21" descr="A person with braids smiling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0429" y="3296577"/>
            <a:ext cx="45148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Windows Subsystem for Linux</a:t>
            </a: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Linux VM running as a guest on a Windows host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That Linux VM hosts “containers” for each distribution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Windows filesystem is mounted into the Linux filesystem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Filesystems</a:t>
            </a:r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filesystem is a system that handles files… (and folders)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OS’s provide a variety of utilities to manage the filesystem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60" name="Google Shape;160;p2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tretch/>
        </p:blipFill>
        <p:spPr>
          <a:xfrm>
            <a:off x="6172200" y="3016250"/>
            <a:ext cx="5181600" cy="197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The Linux File System</a:t>
            </a:r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idx="1"/>
          </p:nvPr>
        </p:nvSpPr>
        <p:spPr>
          <a:xfrm>
            <a:off x="766233" y="1441922"/>
            <a:ext cx="4961686" cy="4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Everything starts at a single root </a:t>
            </a:r>
            <a:r>
              <a:rPr lang="en-US" sz="2400">
                <a:solidFill>
                  <a:schemeClr val="accent3"/>
                </a:solidFill>
              </a:rPr>
              <a:t>/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 drive letter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Common layout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>
                <a:solidFill>
                  <a:schemeClr val="accent3"/>
                </a:solidFill>
              </a:rPr>
              <a:t>/bin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>
                <a:solidFill>
                  <a:schemeClr val="accent3"/>
                </a:solidFill>
              </a:rPr>
              <a:t>/etc</a:t>
            </a:r>
            <a:endParaRPr sz="1800">
              <a:solidFill>
                <a:schemeClr val="accent3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>
                <a:solidFill>
                  <a:schemeClr val="accent3"/>
                </a:solidFill>
              </a:rPr>
              <a:t>/home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>
                <a:solidFill>
                  <a:schemeClr val="accent3"/>
                </a:solidFill>
              </a:rPr>
              <a:t>/var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Forward slashes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File extensions NOT required!!!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File names are case sensitive and should not contain spaces…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7919" y="1441922"/>
            <a:ext cx="6344535" cy="5115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Paths – Absolute</a:t>
            </a:r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idx="1"/>
          </p:nvPr>
        </p:nvSpPr>
        <p:spPr>
          <a:xfrm>
            <a:off x="755651" y="1752599"/>
            <a:ext cx="10668000" cy="472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Absolute Path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Specifies every directory that needs to be traversed (double clicked) to access a particular location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Assumes you are starting from the very top / beginning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C:\users\cadet.snuffy\courses\cy355\lesson_slides\lesson_04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Paths – Relative</a:t>
            </a:r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idx="1"/>
          </p:nvPr>
        </p:nvSpPr>
        <p:spPr>
          <a:xfrm>
            <a:off x="755651" y="1752600"/>
            <a:ext cx="10668000" cy="4792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Relative Path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relative path assumes you are already somewhere in the file system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Provides instructions from your current location to your destination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You are currently in </a:t>
            </a:r>
            <a:r>
              <a:rPr lang="en-US" sz="2400">
                <a:highlight>
                  <a:srgbClr val="FFFF00"/>
                </a:highlight>
              </a:rPr>
              <a:t>C:\users\</a:t>
            </a:r>
            <a:r>
              <a:rPr lang="en-US">
                <a:highlight>
                  <a:srgbClr val="FFFF00"/>
                </a:highlight>
              </a:rPr>
              <a:t>soldier.joe</a:t>
            </a:r>
            <a:r>
              <a:rPr lang="en-US" sz="2400">
                <a:highlight>
                  <a:srgbClr val="FFFF00"/>
                </a:highlight>
              </a:rPr>
              <a:t>\courses\</a:t>
            </a:r>
            <a:r>
              <a:rPr lang="en-US">
                <a:highlight>
                  <a:srgbClr val="FFFF00"/>
                </a:highlight>
              </a:rPr>
              <a:t>AI400</a:t>
            </a:r>
            <a:r>
              <a:rPr lang="en-US" sz="2400">
                <a:highlight>
                  <a:srgbClr val="FFFF00"/>
                </a:highlight>
              </a:rPr>
              <a:t> </a:t>
            </a:r>
            <a:r>
              <a:rPr lang="en-US" sz="2400"/>
              <a:t>and want to get to today’s lesson slides located at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471487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C:\users\</a:t>
            </a:r>
            <a:r>
              <a:rPr lang="en-US"/>
              <a:t>soldier.joe</a:t>
            </a:r>
            <a:r>
              <a:rPr lang="en-US" sz="2400"/>
              <a:t>\courses\cy355\lesson_slides\lesson_04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Assuming </a:t>
            </a:r>
            <a:r>
              <a:rPr lang="en-US"/>
              <a:t>AI600</a:t>
            </a:r>
            <a:r>
              <a:rPr lang="en-US" sz="2800"/>
              <a:t> is also in C:\users\</a:t>
            </a:r>
            <a:r>
              <a:rPr lang="en-US"/>
              <a:t>soldier.joe</a:t>
            </a:r>
            <a:r>
              <a:rPr lang="en-US" sz="2800"/>
              <a:t>\courses, what is the relative path?</a:t>
            </a:r>
            <a:endParaRPr/>
          </a:p>
          <a:p>
            <a:pPr marL="909637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rPr lang="en-US" sz="2400">
                <a:solidFill>
                  <a:schemeClr val="accent3"/>
                </a:solidFill>
                <a:highlight>
                  <a:srgbClr val="FFFF00"/>
                </a:highlight>
              </a:rPr>
              <a:t>..</a:t>
            </a:r>
            <a:r>
              <a:rPr lang="en-US" sz="2400">
                <a:highlight>
                  <a:srgbClr val="FFFF00"/>
                </a:highlight>
              </a:rPr>
              <a:t>\AI600\lesson_slides\lesson_04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Filesystem Operations</a:t>
            </a:r>
            <a:endParaRPr/>
          </a:p>
        </p:txBody>
      </p:sp>
      <p:graphicFrame>
        <p:nvGraphicFramePr>
          <p:cNvPr id="186" name="Google Shape;186;p27"/>
          <p:cNvGraphicFramePr/>
          <p:nvPr/>
        </p:nvGraphicFramePr>
        <p:xfrm>
          <a:off x="831850" y="1490345"/>
          <a:ext cx="10515600" cy="3657700"/>
        </p:xfrm>
        <a:graphic>
          <a:graphicData uri="http://schemas.openxmlformats.org/drawingml/2006/table">
            <a:tbl>
              <a:tblPr>
                <a:noFill/>
                <a:tableStyleId>{E2229193-9201-416B-B51A-756F7200C228}</a:tableStyleId>
              </a:tblPr>
              <a:tblGrid>
                <a:gridCol w="238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Command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Description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pwd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Print working directory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Change directory (equivalent of double-clicking a folder)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List contents of a directory (-l for detailed view, -a for all files)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cp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Copy a file or directory (like "copy and paste")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mv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Move or rename a file/directory (like "cut and paste")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touch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Update timestamp or create a new file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mkdir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Create a new directory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rm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Remove a file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Print the contents of a file to the terminal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Hands-On #1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Terminal overview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Filesystem commands</a:t>
            </a:r>
            <a:endParaRPr/>
          </a:p>
          <a:p>
            <a:pPr marL="51435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DF76A-61D8-8F35-DC7E-9FF03130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804423E-140D-A076-09A0-FFB42508D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22EF544-0B21-7636-6E30-98957F2A952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Pick one from each group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82C78-9A36-BE37-B5F4-F8DF1B4E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36" y="1058554"/>
            <a:ext cx="7963032" cy="517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66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Other common utilities</a:t>
            </a:r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grep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ssh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|, &gt;, &gt;&gt;, &lt;, &amp;&amp;, ||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99" name="Google Shape;199;p2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tretch/>
        </p:blipFill>
        <p:spPr>
          <a:xfrm>
            <a:off x="5241073" y="1690687"/>
            <a:ext cx="6612673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Finding help…</a:t>
            </a: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Often, `command --help`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Other times, `man command`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“Manual pages” -&gt; “manpages” -&gt; “man”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Of course: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Documentation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Stackoverflow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Reddit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Chatgpt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Google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Regular Expressions</a:t>
            </a: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If you want to learn more about grep patterns…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Regular expression syntax cheat sheet - JavaScript | MDN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regex101: build, test, and debug regex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Top 15 Commonly Used Regex - Digital Fortress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Hands-On #2</a:t>
            </a:r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the discussed utilities on a Linux system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3482762" y="1248936"/>
            <a:ext cx="5226476" cy="674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dirty="0"/>
              <a:t>How are you feeling?</a:t>
            </a:r>
            <a:endParaRPr dirty="0"/>
          </a:p>
        </p:txBody>
      </p:sp>
      <p:pic>
        <p:nvPicPr>
          <p:cNvPr id="225" name="Google Shape;225;p33" descr="A person with long hair wearing glasses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tretch/>
        </p:blipFill>
        <p:spPr>
          <a:xfrm>
            <a:off x="2877614" y="2236631"/>
            <a:ext cx="6436771" cy="3918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Useful Commands</a:t>
            </a:r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history – linux command history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F898-B439-1B65-1AB1-53D082A2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CMU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18492-335A-5CBC-857F-C74E42D31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27A06-3A5F-467C-452A-FCCAF0FE9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562"/>
            <a:ext cx="143634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4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CEDCD1-8A82-A4DE-9B35-46F95FAC732A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7A3E0868-4E26-4CDC-8A56-D70E2D8B12FE}" type="datetime3">
              <a:rPr lang="en-US" smtClean="0"/>
              <a:t>22 December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FC473F-A75E-4DC2-8570-AE774BD728DD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DEDE9-4858-4C27-B4C6-4C6F581083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8D803-C316-B231-5C32-BF98564CBF6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7DFB44-CB5A-D055-D208-29292EB83BA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27A23D-1264-C18B-8704-3BB8D3DDA81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5E2838-989D-7DF0-B18F-588792413AF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B0621F-5C65-6818-0B88-534447F06CA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F84DC2-27D1-49EA-21F0-873B61A4379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A21EBF-49CF-7D00-81EE-8DF3FE1242A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AF38A44-B326-F4AE-602A-A0BEB3F1F43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A58B16-C2F4-48E1-ADC9-25487CB5A9F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DAC0F52-3870-8062-386A-70842807E7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LINUX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DE5F912C-9782-F91C-A2AE-FB21D97D54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1345946-3489-83E5-F7D9-C344B837A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38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95" name="Google Shape;95;p1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Describe the purpose and role of an operating system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Examine key concepts of the Linux architecture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Navigate and manipulate the Linux filesystem using basic CLI commands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Side Quest</a:t>
            </a:r>
            <a:endParaRPr/>
          </a:p>
        </p:txBody>
      </p:sp>
      <p:pic>
        <p:nvPicPr>
          <p:cNvPr id="103" name="Google Shape;103;p15" descr="Dillinger Markdown editor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tretch/>
        </p:blipFill>
        <p:spPr>
          <a:xfrm>
            <a:off x="5183188" y="1024515"/>
            <a:ext cx="6172200" cy="479944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Markdown files</a:t>
            </a:r>
            <a:r>
              <a:rPr lang="en-US" baseline="30000"/>
              <a:t>1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VS Code Extensions (markdown viewer, pdf reader)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What is an operating system?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What are some Operating Systems that are out in the wild?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Linux</a:t>
            </a:r>
            <a:endParaRPr/>
          </a:p>
        </p:txBody>
      </p:sp>
      <p:pic>
        <p:nvPicPr>
          <p:cNvPr id="121" name="Google Shape;121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tretch/>
        </p:blipFill>
        <p:spPr>
          <a:xfrm>
            <a:off x="7221538" y="2185987"/>
            <a:ext cx="209550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Meet Tux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 Army 2023 AFC DEVCOM Logo">
  <a:themeElements>
    <a:clrScheme name="US Army Color Palette">
      <a:dk1>
        <a:srgbClr val="000000"/>
      </a:dk1>
      <a:lt1>
        <a:srgbClr val="FFFFFF"/>
      </a:lt1>
      <a:dk2>
        <a:srgbClr val="221F20"/>
      </a:dk2>
      <a:lt2>
        <a:srgbClr val="FFCC01"/>
      </a:lt2>
      <a:accent1>
        <a:srgbClr val="221F20"/>
      </a:accent1>
      <a:accent2>
        <a:srgbClr val="FFCC01"/>
      </a:accent2>
      <a:accent3>
        <a:srgbClr val="727365"/>
      </a:accent3>
      <a:accent4>
        <a:srgbClr val="D5D5D7"/>
      </a:accent4>
      <a:accent5>
        <a:srgbClr val="565557"/>
      </a:accent5>
      <a:accent6>
        <a:srgbClr val="BFB8A6"/>
      </a:accent6>
      <a:hlink>
        <a:srgbClr val="565557"/>
      </a:hlink>
      <a:folHlink>
        <a:srgbClr val="305B6E"/>
      </a:folHlink>
    </a:clrScheme>
    <a:fontScheme name="US Army 2023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US Army 2023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  <a:miter/>
        </a:ln>
      </a:spPr>
      <a:bodyPr/>
      <a:lstStyle>
        <a:defPPr algn="ctr">
          <a:lnSpc>
            <a:spcPct val="95000"/>
          </a:lnSpc>
          <a:defRPr sz="1700"/>
        </a:defPPr>
      </a:lstStyle>
      <a:style>
        <a:lnRef idx="0">
          <a:schemeClr val="accent1"/>
        </a:lnRef>
        <a:fillRef idx="1">
          <a:schemeClr val="accent1"/>
        </a:fillRef>
        <a:effectRef idx="0">
          <a:srgbClr val="000000"/>
        </a:effectRef>
        <a:fontRef idx="minor">
          <a:srgbClr val="FFFFFF"/>
        </a:fontRef>
      </a:style>
    </a:spDef>
    <a:lnDef>
      <a:spPr>
        <a:ln w="12700" cap="flat">
          <a:miter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rgbClr val="000000"/>
        </a:effectRef>
        <a:fontRef idx="minor">
          <a:srgbClr val="FFFFFF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82880" indent="-182880">
          <a:lnSpc>
            <a:spcPct val="95000"/>
          </a:lnSpc>
          <a:spcBef>
            <a:spcPts val="1000"/>
          </a:spcBef>
          <a:buSzPct val="100000"/>
          <a:buFont typeface="Arial"/>
          <a:buChar char="▪"/>
          <a:defRPr sz="1700"/>
        </a:defPPr>
      </a:lstStyle>
    </a:txDef>
  </a:objectDefaults>
  <a:extraClrSchemeLst/>
  <a:custClrLst>
    <a:custClr name="Army Black">
      <a:srgbClr val="221F20"/>
    </a:custClr>
    <a:custClr name="Army Gold">
      <a:srgbClr val="FFCC01"/>
    </a:custClr>
    <a:custClr name="White">
      <a:srgbClr val="FFFFFF"/>
    </a:custClr>
    <a:custClr name="Army Green">
      <a:srgbClr val="2F372F"/>
    </a:custClr>
    <a:custClr name="Tan">
      <a:srgbClr val="F1E4C7"/>
    </a:custClr>
    <a:custClr name="Field 01">
      <a:srgbClr val="727365"/>
    </a:custClr>
    <a:custClr name="Field 02">
      <a:srgbClr val="BFB8A6"/>
    </a:custClr>
    <a:custClr name="Gray 01">
      <a:srgbClr val="565557"/>
    </a:custClr>
    <a:custClr name="Gray 02">
      <a:srgbClr val="D5D5D7"/>
    </a:custClr>
    <a:custClr name="Highlight Orange">
      <a:srgbClr val="F16521"/>
    </a:custClr>
    <a:custClr name="Highlight Green">
      <a:srgbClr val="2DAA27"/>
    </a:custClr>
    <a:custClr name="Highlight Red">
      <a:srgbClr val="CF0000"/>
    </a:custClr>
  </a:custClrLst>
  <a:extLst>
    <a:ext uri="{05A4C25C-085E-4340-85A3-A5531E510DB2}">
      <thm15:themeFamily xmlns:thm15="http://schemas.microsoft.com/office/thememl/2012/main" name="US Army PowerPoint 16x9 12Feb2023" id="{3EB2FCAD-453B-4F97-9379-31EB449BB4A1}" vid="{CCBAEC26-5D3F-44DD-9C13-DB69982D46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AI2C Slide Template</Template>
  <TotalTime>90</TotalTime>
  <Words>907</Words>
  <Application>Microsoft Macintosh PowerPoint</Application>
  <PresentationFormat>Widescreen</PresentationFormat>
  <Paragraphs>156</Paragraphs>
  <Slides>25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Wingdings</vt:lpstr>
      <vt:lpstr>Play</vt:lpstr>
      <vt:lpstr>Courier New</vt:lpstr>
      <vt:lpstr>Arial</vt:lpstr>
      <vt:lpstr>Arial Bold</vt:lpstr>
      <vt:lpstr>US Army 2023 AFC DEVCOM Logo</vt:lpstr>
      <vt:lpstr>Admin</vt:lpstr>
      <vt:lpstr>Certs</vt:lpstr>
      <vt:lpstr>CMU timeline</vt:lpstr>
      <vt:lpstr>INTRO TO LINUX</vt:lpstr>
      <vt:lpstr>Objectives</vt:lpstr>
      <vt:lpstr>Side Quest</vt:lpstr>
      <vt:lpstr>What is an operating system?</vt:lpstr>
      <vt:lpstr>What are some Operating Systems that are out in the wild?</vt:lpstr>
      <vt:lpstr>Linux</vt:lpstr>
      <vt:lpstr>Linux</vt:lpstr>
      <vt:lpstr>Windows Subsystem for Linux</vt:lpstr>
      <vt:lpstr>Actually, wait…</vt:lpstr>
      <vt:lpstr>Windows Subsystem for Linux</vt:lpstr>
      <vt:lpstr>Filesystems</vt:lpstr>
      <vt:lpstr>The Linux File System</vt:lpstr>
      <vt:lpstr>Paths – Absolute</vt:lpstr>
      <vt:lpstr>Paths – Relative</vt:lpstr>
      <vt:lpstr>Filesystem Operations</vt:lpstr>
      <vt:lpstr>Hands-On #1</vt:lpstr>
      <vt:lpstr>Other common utilities</vt:lpstr>
      <vt:lpstr>Finding help…</vt:lpstr>
      <vt:lpstr>Regular Expressions</vt:lpstr>
      <vt:lpstr>Hands-On #2</vt:lpstr>
      <vt:lpstr>How are you feeling?</vt:lpstr>
      <vt:lpstr>Useful Commands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Richard Kovach</cp:lastModifiedBy>
  <cp:revision>9</cp:revision>
  <dcterms:modified xsi:type="dcterms:W3CDTF">2025-12-22T14:41:08Z</dcterms:modified>
</cp:coreProperties>
</file>